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7" r:id="rId2"/>
  </p:sldMasterIdLst>
  <p:notesMasterIdLst>
    <p:notesMasterId r:id="rId42"/>
  </p:notesMasterIdLst>
  <p:sldIdLst>
    <p:sldId id="261" r:id="rId3"/>
    <p:sldId id="257" r:id="rId4"/>
    <p:sldId id="340" r:id="rId5"/>
    <p:sldId id="341" r:id="rId6"/>
    <p:sldId id="342" r:id="rId7"/>
    <p:sldId id="328" r:id="rId8"/>
    <p:sldId id="343" r:id="rId9"/>
    <p:sldId id="305" r:id="rId10"/>
    <p:sldId id="330" r:id="rId11"/>
    <p:sldId id="344" r:id="rId12"/>
    <p:sldId id="306" r:id="rId13"/>
    <p:sldId id="345" r:id="rId14"/>
    <p:sldId id="331" r:id="rId15"/>
    <p:sldId id="346" r:id="rId16"/>
    <p:sldId id="263" r:id="rId17"/>
    <p:sldId id="264" r:id="rId18"/>
    <p:sldId id="265" r:id="rId19"/>
    <p:sldId id="348" r:id="rId20"/>
    <p:sldId id="266" r:id="rId21"/>
    <p:sldId id="349" r:id="rId22"/>
    <p:sldId id="267" r:id="rId23"/>
    <p:sldId id="351" r:id="rId24"/>
    <p:sldId id="350" r:id="rId25"/>
    <p:sldId id="268" r:id="rId26"/>
    <p:sldId id="336" r:id="rId27"/>
    <p:sldId id="302" r:id="rId28"/>
    <p:sldId id="269" r:id="rId29"/>
    <p:sldId id="307" r:id="rId30"/>
    <p:sldId id="308" r:id="rId31"/>
    <p:sldId id="309" r:id="rId32"/>
    <p:sldId id="337" r:id="rId33"/>
    <p:sldId id="355" r:id="rId34"/>
    <p:sldId id="310" r:id="rId35"/>
    <p:sldId id="353" r:id="rId36"/>
    <p:sldId id="354" r:id="rId37"/>
    <p:sldId id="311" r:id="rId38"/>
    <p:sldId id="339" r:id="rId39"/>
    <p:sldId id="356" r:id="rId40"/>
    <p:sldId id="338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2028"/>
    <a:srgbClr val="73296F"/>
    <a:srgbClr val="660033"/>
    <a:srgbClr val="3651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130" autoAdjust="0"/>
    <p:restoredTop sz="94629" autoAdjust="0"/>
  </p:normalViewPr>
  <p:slideViewPr>
    <p:cSldViewPr>
      <p:cViewPr varScale="1">
        <p:scale>
          <a:sx n="108" d="100"/>
          <a:sy n="108" d="100"/>
        </p:scale>
        <p:origin x="1326" y="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51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5DE87E-CFB6-43E8-8764-637AFB1ED26F}" type="datetimeFigureOut">
              <a:rPr lang="en-US" smtClean="0"/>
              <a:pPr/>
              <a:t>2/27/2016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5C2AB-4419-4D09-B0D9-683F2A7180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317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Mara, do you really want 5.14 and 5.15 again here?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5C2AB-4419-4D09-B0D9-683F2A7180E0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BE20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7024"/>
            <a:ext cx="7772400" cy="1646376"/>
          </a:xfrm>
          <a:noFill/>
        </p:spPr>
        <p:txBody>
          <a:bodyPr anchor="ctr" anchorCtr="0"/>
          <a:lstStyle>
            <a:lvl1pPr algn="ctr">
              <a:defRPr sz="5400" i="1">
                <a:latin typeface="Times New Roman" pitchFamily="18" charset="0"/>
                <a:cs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Text Box 39"/>
          <p:cNvSpPr txBox="1">
            <a:spLocks noChangeArrowheads="1"/>
          </p:cNvSpPr>
          <p:nvPr userDrawn="1"/>
        </p:nvSpPr>
        <p:spPr bwMode="auto">
          <a:xfrm>
            <a:off x="152400" y="-549275"/>
            <a:ext cx="28956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0" spc="-500" baseline="0" dirty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424674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>
            <a:lvl1pPr marL="228600" indent="-228600">
              <a:spcBef>
                <a:spcPts val="1800"/>
              </a:spcBef>
              <a:buFont typeface="Arial" pitchFamily="34" charset="0"/>
              <a:buNone/>
              <a:defRPr sz="3200"/>
            </a:lvl1pPr>
            <a:lvl2pPr marL="573088" indent="-233363">
              <a:spcBef>
                <a:spcPts val="1200"/>
              </a:spcBef>
              <a:buFont typeface="Arial" pitchFamily="34" charset="0"/>
              <a:buChar char="•"/>
              <a:defRPr sz="3200"/>
            </a:lvl2pPr>
            <a:lvl3pPr marL="917575" indent="-228600">
              <a:spcBef>
                <a:spcPts val="1200"/>
              </a:spcBef>
              <a:buSzPct val="75000"/>
              <a:buFont typeface="Wingdings" pitchFamily="2" charset="2"/>
              <a:buChar char="§"/>
              <a:defRPr sz="3200"/>
            </a:lvl3pPr>
            <a:lvl4pPr marL="1374775" indent="-228600">
              <a:spcBef>
                <a:spcPts val="1200"/>
              </a:spcBef>
              <a:buSzPct val="60000"/>
              <a:buFont typeface="Courier New"/>
              <a:buChar char="o"/>
              <a:defRPr sz="3200"/>
            </a:lvl4pPr>
            <a:lvl5pPr marL="1828800" indent="-233363">
              <a:spcBef>
                <a:spcPts val="1200"/>
              </a:spcBef>
              <a:buFont typeface="Wingdings" charset="2"/>
              <a:buChar char="Ø"/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5694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7587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68096"/>
          </a:xfrm>
          <a:prstGeom prst="rect">
            <a:avLst/>
          </a:prstGeom>
          <a:solidFill>
            <a:srgbClr val="BE2028"/>
          </a:solidFill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533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60742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2400" b="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28600" indent="-228600" algn="l" defTabSz="914400" rtl="0" eaLnBrk="1" latinLnBrk="0" hangingPunct="1">
        <a:spcBef>
          <a:spcPts val="600"/>
        </a:spcBef>
        <a:buFont typeface="Arial" pitchFamily="34" charset="0"/>
        <a:buNone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4025" indent="-233363" algn="l" defTabSz="914400" rtl="0" eaLnBrk="1" latinLnBrk="0" hangingPunct="1">
        <a:spcBef>
          <a:spcPts val="600"/>
        </a:spcBef>
        <a:buFont typeface="Arial" pitchFamily="34" charset="0"/>
        <a:buChar char="•"/>
        <a:tabLst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87388" indent="-228600" algn="l" defTabSz="914400" rtl="0" eaLnBrk="1" latinLnBrk="0" hangingPunct="1">
        <a:spcBef>
          <a:spcPts val="600"/>
        </a:spcBef>
        <a:buSzPct val="75000"/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5988" indent="-228600" algn="l" defTabSz="914400" rtl="0" eaLnBrk="1" latinLnBrk="0" hangingPunct="1">
        <a:spcBef>
          <a:spcPts val="600"/>
        </a:spcBef>
        <a:buSzPct val="60000"/>
        <a:buFont typeface="Courier New" pitchFamily="49" charset="0"/>
        <a:buChar char="o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3000" indent="-230188" algn="l" defTabSz="914400" rtl="0" eaLnBrk="1" latinLnBrk="0" hangingPunct="1">
        <a:spcBef>
          <a:spcPts val="600"/>
        </a:spcBef>
        <a:buSzPct val="60000"/>
        <a:buFont typeface="Wingdings" charset="2"/>
        <a:buChar char="Ø"/>
        <a:tabLst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363538"/>
          </a:xfrm>
          <a:prstGeom prst="rect">
            <a:avLst/>
          </a:prstGeom>
          <a:solidFill>
            <a:srgbClr val="BE202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73152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286000"/>
            <a:ext cx="7772400" cy="1646376"/>
          </a:xfrm>
        </p:spPr>
        <p:txBody>
          <a:bodyPr/>
          <a:lstStyle/>
          <a:p>
            <a:r>
              <a:rPr lang="en-US" dirty="0"/>
              <a:t>Attraction, Arousal, and Response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53" b="21764"/>
          <a:stretch/>
        </p:blipFill>
        <p:spPr>
          <a:xfrm>
            <a:off x="4191000" y="4796676"/>
            <a:ext cx="4953000" cy="206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78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5: Attraction, Arousal, and Response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/>
              <a:t>Sexual Attraction: It Takes Two</a:t>
            </a:r>
          </a:p>
          <a:p>
            <a:pPr lvl="1"/>
            <a:r>
              <a:rPr lang="en-US" dirty="0"/>
              <a:t>Sexual Arousal Has Multiple Roots</a:t>
            </a:r>
          </a:p>
          <a:p>
            <a:pPr lvl="1"/>
            <a:r>
              <a:rPr lang="en-US" dirty="0"/>
              <a:t>Sexual Arousal Follows a Response Cycle 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800"/>
              </a:spcAft>
            </a:pPr>
            <a:r>
              <a:rPr lang="en-US" dirty="0"/>
              <a:t>What is beauty?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Masculinity–femininity is an important dimension of attractiveness.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Babyfacedness is sometimes considered attractive. 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5.2  The face that changes sex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819400"/>
            <a:ext cx="8427110" cy="176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4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5.3  Babyfacedness increases attractiveness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155700"/>
            <a:ext cx="8427110" cy="507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65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spcAft>
                <a:spcPts val="1800"/>
              </a:spcAft>
            </a:pPr>
            <a:r>
              <a:rPr lang="en-US" dirty="0"/>
              <a:t>The more symmetrical a person’s face, the more attractive, sexy, and healthy they are perceived to be.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Symmetry increases the perceived attractiveness of bodies as well.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5.4  Symmetry increases attractiveness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533400"/>
            <a:ext cx="6744476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43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Aft>
                <a:spcPts val="600"/>
              </a:spcAft>
            </a:pPr>
            <a:r>
              <a:rPr lang="en-US" dirty="0"/>
              <a:t>Relative slimness or fatness (body mass index) often influences judgments of attractiveness.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BMI preferences are generally culturally determined.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US" dirty="0"/>
              <a:t>For women, a “healthy” BMI is between 18.5 and 25.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Male and female raters in U.S. and Western cultures show a preference for females at the low end of this range (18–22).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Rural Zulus in South Africa, viewing the same images, gave the highest ratings to women with BMIs of 20 to 40.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5.5  Body mass index and beauty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533400"/>
            <a:ext cx="7079011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11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US" dirty="0"/>
              <a:t>The </a:t>
            </a:r>
            <a:r>
              <a:rPr lang="en-US" b="1" dirty="0"/>
              <a:t>waist-to-hip ratio</a:t>
            </a:r>
            <a:r>
              <a:rPr lang="en-US" dirty="0"/>
              <a:t> is related to BMI.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Women judge men, in all weight categories, with a WHR of 0.9 to be the most attractive.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5.6  Waist-to-hip ratio and attractiveness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533400"/>
            <a:ext cx="3124324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58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Aft>
                <a:spcPts val="600"/>
              </a:spcAft>
            </a:pPr>
            <a:r>
              <a:rPr lang="en-US" dirty="0"/>
              <a:t>Culture also determines preferences for attributes like breast size and other body features.</a:t>
            </a:r>
          </a:p>
          <a:p>
            <a:pPr lvl="0">
              <a:spcAft>
                <a:spcPts val="600"/>
              </a:spcAft>
            </a:pPr>
            <a:r>
              <a:rPr lang="en-US" dirty="0"/>
              <a:t>People generally find faces of people from their own ethnic group more attractive than faces from other groups, although individuals in different cultures rely on similar cues to determine attractiveness.</a:t>
            </a:r>
          </a:p>
        </p:txBody>
      </p:sp>
    </p:spTree>
    <p:extLst>
      <p:ext uri="{BB962C8B-B14F-4D97-AF65-F5344CB8AC3E}">
        <p14:creationId xmlns:p14="http://schemas.microsoft.com/office/powerpoint/2010/main" val="1559000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5.7  Improving on nature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00" y="533400"/>
            <a:ext cx="4068191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Women perceive men with deeper voices to be more attractive.</a:t>
            </a:r>
          </a:p>
          <a:p>
            <a:pPr lvl="0"/>
            <a:r>
              <a:rPr lang="en-US" dirty="0"/>
              <a:t>Men perceive women with higher-pitched voices to be more attractive.</a:t>
            </a:r>
          </a:p>
          <a:p>
            <a:pPr lvl="0"/>
            <a:r>
              <a:rPr lang="en-US" dirty="0"/>
              <a:t>Unconscious olfactory mechanisms may also influence sexual arousal.</a:t>
            </a:r>
          </a:p>
          <a:p>
            <a:pPr lvl="0"/>
            <a:r>
              <a:rPr lang="en-US" dirty="0"/>
              <a:t>Personality traits such as trustworthiness, warmth, and humor are perceived as attractive.</a:t>
            </a:r>
          </a:p>
        </p:txBody>
      </p:sp>
    </p:spTree>
    <p:extLst>
      <p:ext uri="{BB962C8B-B14F-4D97-AF65-F5344CB8AC3E}">
        <p14:creationId xmlns:p14="http://schemas.microsoft.com/office/powerpoint/2010/main" val="17494942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800"/>
              </a:spcAft>
            </a:pPr>
            <a:r>
              <a:rPr lang="en-US" dirty="0"/>
              <a:t>The mere fact of having seen a face before makes us judge it as more attractive than if we are seeing it for the first time.</a:t>
            </a:r>
          </a:p>
          <a:p>
            <a:pPr lvl="0">
              <a:spcAft>
                <a:spcPts val="1800"/>
              </a:spcAft>
            </a:pPr>
            <a:r>
              <a:rPr lang="en-US" b="1" dirty="0"/>
              <a:t>Coolidge effect</a:t>
            </a:r>
            <a:r>
              <a:rPr lang="en-US" dirty="0"/>
              <a:t>: The revival of sexual arousal caused by the presence of a novel partner.</a:t>
            </a:r>
          </a:p>
          <a:p>
            <a:pPr lvl="0">
              <a:spcAft>
                <a:spcPts val="1800"/>
              </a:spcAft>
            </a:pPr>
            <a:r>
              <a:rPr lang="en-US" b="1" dirty="0"/>
              <a:t>Habituation </a:t>
            </a:r>
            <a:r>
              <a:rPr lang="en-US" dirty="0"/>
              <a:t>affects sexual relationships, leading to less sexual satisfaction as the duration of a relationship increases.</a:t>
            </a:r>
          </a:p>
        </p:txBody>
      </p:sp>
    </p:spTree>
    <p:extLst>
      <p:ext uri="{BB962C8B-B14F-4D97-AF65-F5344CB8AC3E}">
        <p14:creationId xmlns:p14="http://schemas.microsoft.com/office/powerpoint/2010/main" val="2972011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800"/>
              </a:spcAft>
            </a:pPr>
            <a:r>
              <a:rPr lang="en-US" dirty="0"/>
              <a:t>Women are more attracted to more masculine faces and deeper voices around the time of ovulation.</a:t>
            </a:r>
          </a:p>
          <a:p>
            <a:pPr lvl="0">
              <a:spcAft>
                <a:spcPts val="1800"/>
              </a:spcAft>
            </a:pPr>
            <a:r>
              <a:rPr lang="en-US" dirty="0"/>
              <a:t>Men tip female “lap dancers” more near the women’s time of ovulation.</a:t>
            </a:r>
          </a:p>
        </p:txBody>
      </p:sp>
    </p:spTree>
    <p:extLst>
      <p:ext uri="{BB962C8B-B14F-4D97-AF65-F5344CB8AC3E}">
        <p14:creationId xmlns:p14="http://schemas.microsoft.com/office/powerpoint/2010/main" val="1890875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5.10  Lap dancers’ earnings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546100"/>
            <a:ext cx="8427110" cy="631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392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Attraction: It Takes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800"/>
              </a:spcAft>
            </a:pPr>
            <a:r>
              <a:rPr lang="en-US" b="1" dirty="0"/>
              <a:t>Asexuals </a:t>
            </a:r>
            <a:r>
              <a:rPr lang="en-US" dirty="0"/>
              <a:t>may still experience romantic attraction and desire for psychological intimacy.</a:t>
            </a:r>
          </a:p>
          <a:p>
            <a:pPr lvl="0">
              <a:spcAft>
                <a:spcPts val="1800"/>
              </a:spcAft>
            </a:pPr>
            <a:r>
              <a:rPr lang="en-US" dirty="0"/>
              <a:t>This experience is unrelated to sexual performance and physiological function.</a:t>
            </a:r>
          </a:p>
        </p:txBody>
      </p:sp>
    </p:spTree>
    <p:extLst>
      <p:ext uri="{BB962C8B-B14F-4D97-AF65-F5344CB8AC3E}">
        <p14:creationId xmlns:p14="http://schemas.microsoft.com/office/powerpoint/2010/main" val="1883556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5.11  Asexual pride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7921324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743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Has Multiple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spcAft>
                <a:spcPts val="1800"/>
              </a:spcAft>
            </a:pPr>
            <a:r>
              <a:rPr lang="en-US" dirty="0"/>
              <a:t>Sexual arousal may arise from external stimuli, such as the presence or behavior of a sexually attractive individual, or it may arise entirely from within, as a result of sexual fantasies.</a:t>
            </a:r>
          </a:p>
          <a:p>
            <a:pPr lvl="0"/>
            <a:r>
              <a:rPr lang="en-US" b="1" dirty="0"/>
              <a:t>Fantasy </a:t>
            </a:r>
            <a:r>
              <a:rPr lang="en-US" dirty="0"/>
              <a:t>promotes sexual arousal.</a:t>
            </a:r>
          </a:p>
          <a:p>
            <a:pPr lvl="1"/>
            <a:r>
              <a:rPr lang="en-US" dirty="0"/>
              <a:t>Men spend more time having sexual fantasies than women do.</a:t>
            </a:r>
          </a:p>
          <a:p>
            <a:pPr lvl="1"/>
            <a:r>
              <a:rPr lang="en-US" dirty="0"/>
              <a:t>The content of fantasies varies a great deal.</a:t>
            </a:r>
          </a:p>
        </p:txBody>
      </p:sp>
    </p:spTree>
    <p:extLst>
      <p:ext uri="{BB962C8B-B14F-4D97-AF65-F5344CB8AC3E}">
        <p14:creationId xmlns:p14="http://schemas.microsoft.com/office/powerpoint/2010/main" val="2706310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Photo, p. 138  In your fantasies you can have sexual experiences that might not be advisable in real life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2" y="685800"/>
            <a:ext cx="7788619" cy="6167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241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Has Multiple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5425" indent="-225425">
              <a:spcAft>
                <a:spcPts val="1200"/>
              </a:spcAft>
            </a:pPr>
            <a:r>
              <a:rPr lang="en-US" dirty="0"/>
              <a:t>Fantasies allow exploration of sexual experiences that might not be advisable in real life.</a:t>
            </a:r>
          </a:p>
          <a:p>
            <a:pPr marL="225425" indent="-225425">
              <a:spcAft>
                <a:spcPts val="600"/>
              </a:spcAft>
            </a:pPr>
            <a:r>
              <a:rPr lang="en-US" dirty="0"/>
              <a:t>Women’s rape fantasies are </a:t>
            </a:r>
            <a:r>
              <a:rPr lang="en-US" i="1" dirty="0"/>
              <a:t>not </a:t>
            </a:r>
            <a:r>
              <a:rPr lang="en-US" dirty="0"/>
              <a:t>scenarios women would like to engage in.</a:t>
            </a:r>
          </a:p>
        </p:txBody>
      </p:sp>
    </p:spTree>
    <p:extLst>
      <p:ext uri="{BB962C8B-B14F-4D97-AF65-F5344CB8AC3E}">
        <p14:creationId xmlns:p14="http://schemas.microsoft.com/office/powerpoint/2010/main" val="2462398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Has Multiple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/>
              <a:t>Activity in the anterior cingulate cortex, a portion of the brain that is also activated by other emotionally rewarding stimuli, is associated with sexual arousal.</a:t>
            </a:r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Has Multiple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/>
              <a:t>Testosterone influences arousability in boys and girls entering puberty.</a:t>
            </a:r>
          </a:p>
          <a:p>
            <a:pPr lvl="0">
              <a:spcAft>
                <a:spcPts val="1200"/>
              </a:spcAft>
            </a:pPr>
            <a:r>
              <a:rPr lang="en-US" dirty="0"/>
              <a:t>The levels of testosterone in most adult men are usually high enough to have little effect on arousability, although a large reduction in testosterone can affect sexual desire and activity.</a:t>
            </a:r>
          </a:p>
          <a:p>
            <a:pPr lvl="0">
              <a:spcAft>
                <a:spcPts val="1200"/>
              </a:spcAft>
            </a:pPr>
            <a:r>
              <a:rPr lang="en-US" dirty="0"/>
              <a:t>Both testosterone and estrogen influence sexual activity in women.</a:t>
            </a:r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Has Multiple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1800"/>
              </a:spcAft>
            </a:pPr>
            <a:r>
              <a:rPr lang="en-US" dirty="0"/>
              <a:t>Many substances from plants and animals thought to be </a:t>
            </a:r>
            <a:r>
              <a:rPr lang="en-US" b="1" dirty="0"/>
              <a:t>aphrodisiacs </a:t>
            </a:r>
            <a:r>
              <a:rPr lang="en-US" dirty="0"/>
              <a:t>may work, but only through the power of suggestion.</a:t>
            </a:r>
          </a:p>
          <a:p>
            <a:pPr lvl="0">
              <a:spcAft>
                <a:spcPts val="1800"/>
              </a:spcAft>
            </a:pPr>
            <a:r>
              <a:rPr lang="en-US" dirty="0"/>
              <a:t>Certain recreational drugs can influence arousal but may impair judgment and pose health hazards.</a:t>
            </a:r>
          </a:p>
          <a:p>
            <a:pPr>
              <a:spcAft>
                <a:spcPts val="1800"/>
              </a:spcAft>
            </a:pPr>
            <a:r>
              <a:rPr lang="en-US" dirty="0"/>
              <a:t>Conditioning influences sexual arousal.</a:t>
            </a:r>
          </a:p>
          <a:p>
            <a:pPr lvl="0">
              <a:spcAft>
                <a:spcPts val="18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560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The best-known model, developed by Masters and Johnson, is divided into four phases:</a:t>
            </a:r>
          </a:p>
          <a:p>
            <a:pPr lvl="1"/>
            <a:r>
              <a:rPr lang="en-US" dirty="0"/>
              <a:t>Excitement</a:t>
            </a:r>
          </a:p>
          <a:p>
            <a:pPr lvl="1"/>
            <a:r>
              <a:rPr lang="en-US" dirty="0"/>
              <a:t>Plateau</a:t>
            </a:r>
          </a:p>
          <a:p>
            <a:pPr lvl="1"/>
            <a:r>
              <a:rPr lang="en-US" dirty="0"/>
              <a:t>Orgasm</a:t>
            </a:r>
          </a:p>
          <a:p>
            <a:pPr lvl="1"/>
            <a:r>
              <a:rPr lang="en-US" dirty="0"/>
              <a:t>Resolution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/>
              <a:t>The </a:t>
            </a:r>
            <a:r>
              <a:rPr lang="en-US" b="1" dirty="0"/>
              <a:t>excitement phase</a:t>
            </a:r>
            <a:r>
              <a:rPr lang="en-US" dirty="0"/>
              <a:t> occurs when sexual arousal begins.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Women: increased blood flow to labia, erection of clitoris and nipples, vaginal lubrication</a:t>
            </a:r>
          </a:p>
          <a:p>
            <a:pPr lvl="1"/>
            <a:r>
              <a:rPr lang="en-US" dirty="0"/>
              <a:t>Men: erection of penis and elevation of testicles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/>
              <a:t>The </a:t>
            </a:r>
            <a:r>
              <a:rPr lang="en-US" b="1" dirty="0"/>
              <a:t>plateau phase</a:t>
            </a:r>
            <a:r>
              <a:rPr lang="en-US" dirty="0"/>
              <a:t> is the period when sexual arousal is maintained.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Women: increased muscular tension in outer third of vagina and surrounding muscles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Men: may have secretions of fluid from bulbourethral glands, penis more erect, testicles further elevated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Orgasm </a:t>
            </a:r>
            <a:r>
              <a:rPr lang="en-US" dirty="0"/>
              <a:t>is the subjective experience of pleasure and release at sexual climax.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Brief sequence of muscle contractions in genital and surrounding areas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Heart rate, respiration, and blood pressure reach peak levels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Accompanied by emission and ejaculation in men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Activity decrease in cognitive centers of the cerebral cortex; activity increase in “pleasure centers” of the brain, such as the </a:t>
            </a:r>
            <a:r>
              <a:rPr lang="en-US" b="1" dirty="0"/>
              <a:t>nucleus accumbens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b="1" dirty="0"/>
              <a:t>Multiple orgasms</a:t>
            </a:r>
            <a:r>
              <a:rPr lang="en-US" dirty="0"/>
              <a:t> are possible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Orgasm is accompanied by a release of </a:t>
            </a:r>
            <a:r>
              <a:rPr lang="en-US" b="1" dirty="0"/>
              <a:t>oxytocin</a:t>
            </a:r>
            <a:r>
              <a:rPr lang="en-US" dirty="0"/>
              <a:t>, increasing the pleasurable quality of the orgasm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5.17  Brain activity during orgasm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968500"/>
            <a:ext cx="8427110" cy="3473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361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5486400"/>
          </a:xfrm>
        </p:spPr>
        <p:txBody>
          <a:bodyPr>
            <a:normAutofit/>
          </a:bodyPr>
          <a:lstStyle/>
          <a:p>
            <a:pPr lvl="0">
              <a:spcAft>
                <a:spcPts val="1200"/>
              </a:spcAft>
            </a:pPr>
            <a:r>
              <a:rPr lang="en-US" dirty="0"/>
              <a:t>Physical signs of sexual arousal subside during the </a:t>
            </a:r>
            <a:r>
              <a:rPr lang="en-US" b="1" dirty="0"/>
              <a:t>resolution phase</a:t>
            </a:r>
            <a:r>
              <a:rPr lang="en-US" dirty="0"/>
              <a:t>.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Erections and muscles relax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Heart rate and blood pressure return to normal</a:t>
            </a:r>
          </a:p>
          <a:p>
            <a:pPr>
              <a:spcAft>
                <a:spcPts val="600"/>
              </a:spcAft>
            </a:pPr>
            <a:r>
              <a:rPr lang="en-US" dirty="0"/>
              <a:t>Resolution typically takes about 15 minutes, more slowly if an orgasm has not occurred.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5.15  Genital changes in women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533400"/>
            <a:ext cx="8160278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51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5.16  Genital changes in men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533400"/>
            <a:ext cx="7885481" cy="6320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5468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800"/>
              </a:spcAft>
            </a:pPr>
            <a:r>
              <a:rPr lang="en-US" dirty="0"/>
              <a:t>The phases of the sexual response cycle may be linked in different ways for different people.</a:t>
            </a:r>
          </a:p>
          <a:p>
            <a:pPr lvl="0">
              <a:spcAft>
                <a:spcPts val="1800"/>
              </a:spcAft>
            </a:pPr>
            <a:r>
              <a:rPr lang="en-US" dirty="0"/>
              <a:t> In some cycles, the orgasm phase is skipped.</a:t>
            </a:r>
          </a:p>
          <a:p>
            <a:pPr lvl="0">
              <a:spcAft>
                <a:spcPts val="1800"/>
              </a:spcAft>
            </a:pPr>
            <a:r>
              <a:rPr lang="en-US" dirty="0"/>
              <a:t> In other cycles, there are </a:t>
            </a:r>
            <a:r>
              <a:rPr lang="en-US" b="1" dirty="0"/>
              <a:t>multiple orgasms</a:t>
            </a:r>
            <a:r>
              <a:rPr lang="en-US" dirty="0"/>
              <a:t>—two or more orgasms that follow without descent into the plateau phase.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r>
              <a:rPr lang="en-US" dirty="0"/>
              <a:t> Men experience a </a:t>
            </a:r>
            <a:r>
              <a:rPr lang="en-US" b="1" dirty="0"/>
              <a:t>refractory period</a:t>
            </a:r>
            <a:r>
              <a:rPr lang="en-US" dirty="0"/>
              <a:t>, lasting between 30 and 90 minutes.</a:t>
            </a:r>
          </a:p>
          <a:p>
            <a:pPr lvl="1"/>
            <a:r>
              <a:rPr lang="en-US" dirty="0"/>
              <a:t>The early part may be absolute—the man cannot be physiologically aroused by any means</a:t>
            </a:r>
          </a:p>
          <a:p>
            <a:pPr lvl="1">
              <a:spcAft>
                <a:spcPts val="1800"/>
              </a:spcAft>
            </a:pPr>
            <a:r>
              <a:rPr lang="en-US" dirty="0"/>
              <a:t>During the relative refractory period, strong stimuli or a novel sex partner may arouse the man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en-US" b="0" i="0" u="none" strike="noStrike" baseline="0" dirty="0">
                <a:solidFill>
                  <a:schemeClr val="bg1"/>
                </a:solidFill>
                <a:latin typeface="Arial"/>
              </a:rPr>
              <a:t>Figure 5.18  Patterns of sexual response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625600"/>
            <a:ext cx="8427110" cy="415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0022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Arousal Follows a Response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Aft>
                <a:spcPts val="1800"/>
              </a:spcAft>
            </a:pPr>
            <a:r>
              <a:rPr lang="en-US" dirty="0"/>
              <a:t>Masters and Johnson’s model focuses solely on physiological markers of sexual arousal; it does not address the psychological components of arousal and desire.</a:t>
            </a:r>
          </a:p>
        </p:txBody>
      </p:sp>
    </p:spTree>
    <p:extLst>
      <p:ext uri="{BB962C8B-B14F-4D97-AF65-F5344CB8AC3E}">
        <p14:creationId xmlns:p14="http://schemas.microsoft.com/office/powerpoint/2010/main" val="1536342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2801</TotalTime>
  <Words>1196</Words>
  <Application>Microsoft Office PowerPoint</Application>
  <PresentationFormat>On-screen Show (4:3)</PresentationFormat>
  <Paragraphs>111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Courier New</vt:lpstr>
      <vt:lpstr>Times New Roman</vt:lpstr>
      <vt:lpstr>Wingdings</vt:lpstr>
      <vt:lpstr>Office Theme</vt:lpstr>
      <vt:lpstr>Default Design</vt:lpstr>
      <vt:lpstr>Attraction, Arousal, and Response</vt:lpstr>
      <vt:lpstr>Chapter 5: Attraction, Arousal, and Response</vt:lpstr>
      <vt:lpstr>Sexual Attraction: It Takes Two</vt:lpstr>
      <vt:lpstr>Figure 5.2  The face that changes sex</vt:lpstr>
      <vt:lpstr>Figure 5.3  Babyfacedness increases attractiveness</vt:lpstr>
      <vt:lpstr>Sexual Attraction: It Takes Two</vt:lpstr>
      <vt:lpstr>Figure 5.4  Symmetry increases attractiveness</vt:lpstr>
      <vt:lpstr>Sexual Attraction: It Takes Two</vt:lpstr>
      <vt:lpstr>Sexual Attraction: It Takes Two</vt:lpstr>
      <vt:lpstr>Figure 5.5  Body mass index and beauty</vt:lpstr>
      <vt:lpstr>Sexual Attraction: It Takes Two</vt:lpstr>
      <vt:lpstr>Figure 5.6  Waist-to-hip ratio and attractiveness</vt:lpstr>
      <vt:lpstr>Sexual Attraction: It Takes Two</vt:lpstr>
      <vt:lpstr>Figure 5.7  Improving on nature</vt:lpstr>
      <vt:lpstr>Sexual Attraction: It Takes Two</vt:lpstr>
      <vt:lpstr>Sexual Attraction: It Takes Two</vt:lpstr>
      <vt:lpstr>Sexual Attraction: It Takes Two</vt:lpstr>
      <vt:lpstr>Figure 5.10  Lap dancers’ earnings</vt:lpstr>
      <vt:lpstr>Sexual Attraction: It Takes Two</vt:lpstr>
      <vt:lpstr>Figure 5.11  Asexual pride</vt:lpstr>
      <vt:lpstr>Sexual Arousal Has Multiple Roots</vt:lpstr>
      <vt:lpstr>Photo, p. 138  In your fantasies you can have sexual experiences that might not be advisable in real life</vt:lpstr>
      <vt:lpstr>Sexual Arousal Has Multiple Roots</vt:lpstr>
      <vt:lpstr>Sexual Arousal Has Multiple Roots</vt:lpstr>
      <vt:lpstr>Sexual Arousal Has Multiple Roots</vt:lpstr>
      <vt:lpstr>Sexual Arousal Has Multiple Roots</vt:lpstr>
      <vt:lpstr>Sexual Arousal Follows a Response Cycle</vt:lpstr>
      <vt:lpstr>Sexual Arousal Follows a Response Cycle</vt:lpstr>
      <vt:lpstr>Sexual Arousal Follows a Response Cycle</vt:lpstr>
      <vt:lpstr>Sexual Arousal Follows a Response Cycle</vt:lpstr>
      <vt:lpstr>Sexual Arousal Follows a Response Cycle</vt:lpstr>
      <vt:lpstr>Figure 5.17  Brain activity during orgasm</vt:lpstr>
      <vt:lpstr>Sexual Arousal Follows a Response Cycle</vt:lpstr>
      <vt:lpstr>Figure 5.15  Genital changes in women</vt:lpstr>
      <vt:lpstr>Figure 5.16  Genital changes in men</vt:lpstr>
      <vt:lpstr>Sexual Arousal Follows a Response Cycle</vt:lpstr>
      <vt:lpstr>Sexual Arousal Follows a Response Cycle</vt:lpstr>
      <vt:lpstr>Figure 5.18  Patterns of sexual response</vt:lpstr>
      <vt:lpstr>Sexual Arousal Follows a Response Cycle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Discovering Human Sexuality, 3e</dc:title>
  <dc:creator>Sinauer Associates, Inc.</dc:creator>
  <cp:lastModifiedBy>Ray Rodriguez</cp:lastModifiedBy>
  <cp:revision>43</cp:revision>
  <dcterms:created xsi:type="dcterms:W3CDTF">2014-11-28T23:59:55Z</dcterms:created>
  <dcterms:modified xsi:type="dcterms:W3CDTF">2016-02-28T04:00:31Z</dcterms:modified>
</cp:coreProperties>
</file>